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9" r:id="rId3"/>
    <p:sldId id="276" r:id="rId4"/>
    <p:sldId id="280" r:id="rId5"/>
    <p:sldId id="273" r:id="rId6"/>
    <p:sldId id="264" r:id="rId7"/>
    <p:sldId id="265" r:id="rId8"/>
    <p:sldId id="281" r:id="rId9"/>
    <p:sldId id="291" r:id="rId10"/>
    <p:sldId id="293" r:id="rId11"/>
    <p:sldId id="294" r:id="rId12"/>
    <p:sldId id="290" r:id="rId13"/>
    <p:sldId id="289" r:id="rId14"/>
    <p:sldId id="285" r:id="rId15"/>
    <p:sldId id="298" r:id="rId16"/>
    <p:sldId id="300" r:id="rId17"/>
    <p:sldId id="299" r:id="rId18"/>
    <p:sldId id="286" r:id="rId19"/>
    <p:sldId id="288" r:id="rId20"/>
    <p:sldId id="301" r:id="rId21"/>
    <p:sldId id="287" r:id="rId22"/>
    <p:sldId id="295" r:id="rId23"/>
    <p:sldId id="284" r:id="rId24"/>
    <p:sldId id="282" r:id="rId25"/>
    <p:sldId id="271" r:id="rId26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B2E2A"/>
    <a:srgbClr val="ED7D31"/>
    <a:srgbClr val="CC5D12"/>
    <a:srgbClr val="5C2A08"/>
    <a:srgbClr val="F199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118" autoAdjust="0"/>
  </p:normalViewPr>
  <p:slideViewPr>
    <p:cSldViewPr snapToGrid="0">
      <p:cViewPr>
        <p:scale>
          <a:sx n="66" d="100"/>
          <a:sy n="66" d="100"/>
        </p:scale>
        <p:origin x="114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C0A7D5-7262-AC27-20FC-324DC247F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05AB9-D022-DC62-1EA7-2573D74F6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9838-2110-47E1-85E6-D0E1AA395C29}" type="datetimeFigureOut">
              <a:rPr lang="en-001" smtClean="0"/>
              <a:t>14/05/2024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619A-1D70-B8A4-7871-F84AFD310E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D34F-5CA5-124D-5F7D-56CB29F2E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10415-FC65-4CD1-84C1-05C6713B0968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60702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197CC-FCF2-40D6-865C-0A1F326CB4ED}" type="datetimeFigureOut">
              <a:rPr lang="x-none" smtClean="0"/>
              <a:t>14/05/2024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B75ED-A500-4347-90A4-40478EA146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775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4A26-F937-D2DB-C7A9-91B54C89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B283A-2890-E1B1-2A68-C03FE61A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CEF10-A6DA-E8E1-9535-AB799507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6931-161F-4DBE-A25C-A9BD700E5E73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77A8-D853-8B81-B84F-25A50D5C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37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D50F-2880-328A-3F32-A657D6B1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667D1-545E-6024-90DC-626E5195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5F12-8BD9-0014-CDE6-3BBD161F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014D-8807-4966-A67A-322AE0C56EED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12FF-09CF-9E0F-B78E-C62F6F02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A22FB-900B-A4D6-FDBB-4A4A9A8A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514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A28C3-E42D-BDEC-C61F-A9E33C895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773F4-A4FE-6068-38F8-A7213660D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6798-2D9F-82F8-C346-11338880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520D1-12D1-4D28-99BD-20973DB6EE21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E9BB-D42C-5CE0-6D2A-1C3F2CEE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51A3-7444-74EE-88BD-2DFEA17D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163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421-5F17-2759-8071-B56448D6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C9E1-B8B9-0E4A-42EB-1F13F63B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5"/>
            <a:ext cx="11111696" cy="44529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F24C-52E2-1E30-BDA7-A7A7C7C6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3F73-8E41-4F6B-ACF0-94D05F988E74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7D6C-86BA-7537-0B77-D582A6BB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5A294-3A4B-57C5-5812-94DCCC5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78" y="6356349"/>
            <a:ext cx="2743200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08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3FB-5A98-8204-B690-18055457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2119-9C80-1EE0-1ACB-9C5D7FB9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5140-1917-C136-D440-E6D523B5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BD21-0F8C-4872-A1F1-42C72E885A8F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F99B-1388-1EF9-AB5C-0F58C821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C228E-0CF8-49ED-58D2-CDD61B1B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16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A4ED-7C44-6D31-4DF3-212200A3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8CFE-3607-793C-1312-EAFB455F6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152" y="1695672"/>
            <a:ext cx="5479648" cy="4481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6417-38D9-8049-4F60-DA359E878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5671"/>
            <a:ext cx="5479648" cy="4481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0688-AC51-682D-E69A-0BA0337A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DD0-6178-4EE3-8194-4D4F6AB06BDE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65BED-F386-D034-B8E0-5C331DF4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1A28-95D8-3A12-9617-ECDFAEB0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128058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6438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3353-30F0-80CE-543A-D76EC517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95ED-70BC-3C88-0F88-DF5981EF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6F92F-2DDD-BC04-768B-C1A2404B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D8171-47EB-E13F-91F3-07F299C9D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CE50-0F62-3872-8795-2290AAC2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78F85-6432-182A-C388-E162D523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BE7C0-6E5B-442C-B665-DBBD86F9489B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45E7F-C67F-2C55-D876-0D306B6F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3FD2C-8E2F-2900-5792-9D004992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177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83B9-78C5-40C7-A80A-8796D852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C80E4-573C-348D-9222-4FA47132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E15C-62EC-4F2B-AC0D-DE1A2571E59A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4839C-6521-27C7-4409-3753429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F7021-06E6-1298-9DFC-6A78C437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26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473AC-84B8-FE10-8843-648D34D7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03D0-56B8-495E-BE57-C1EA579ED97C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9CFAF-9605-4BD5-C24B-194070E6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A9694-EBA9-FFC8-7F48-AE0EF7BC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963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AA62-9E69-2BFF-1F1D-CBB0036B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7BCA-7CFC-B42C-3BF9-160590FE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88661-F1C0-645B-2531-2E4AF245D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00C5-CB59-DAF3-C667-9F81DFC6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27A7-64C5-4231-94D1-478452334A00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5CA3-F7E8-E2A3-E242-0435AF9F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2CCB0-9F2E-6217-B59E-C2CE822E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28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E80E-C07D-DB5F-23E5-9F2C3750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BF4B7-6F70-2F92-C39A-1289A8CD5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A3090-B77C-E2AD-96ED-851504176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708FA-1937-71EB-70AE-592C4B97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1E70-87FB-4844-AD91-5B7BC21013AF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3FC46-76CF-2F59-B7F2-07CF7E77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BD580-57ED-D4CB-93BB-75555C25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012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D67FA-3D07-909A-FF5E-0F481B42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D816-898A-EF1B-5C4D-D9E50B9E7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323B-BEB1-596C-3F65-F91B2FEA2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062E0CD2-6338-4268-B1E7-70898A3C3234}" type="datetime8">
              <a:rPr lang="x-none" smtClean="0"/>
              <a:t>14/05/2024 10:42 pm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334D-7302-6F94-7CB8-CD1D5841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F737-FA23-8E76-9358-93CC81D6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fld id="{E5D9271B-17BF-495A-A910-CB43B226685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4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B80763E-677D-B91B-9EED-29840F20F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422" y="270003"/>
            <a:ext cx="5273397" cy="4216663"/>
          </a:xfrm>
        </p:spPr>
        <p:txBody>
          <a:bodyPr anchor="ctr">
            <a:noAutofit/>
          </a:bodyPr>
          <a:lstStyle/>
          <a:p>
            <a:r>
              <a:rPr lang="en-US" sz="8000" b="1" i="0" dirty="0">
                <a:effectLst/>
              </a:rPr>
              <a:t>CSL-401 Project 2</a:t>
            </a:r>
            <a:endParaRPr lang="x-none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941301D-2DCC-DECE-D760-97BAED349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399" y="4184388"/>
            <a:ext cx="5639601" cy="1749183"/>
          </a:xfrm>
        </p:spPr>
        <p:txBody>
          <a:bodyPr anchor="ctr">
            <a:normAutofit lnSpcReduction="10000"/>
          </a:bodyPr>
          <a:lstStyle/>
          <a:p>
            <a:r>
              <a:rPr lang="en-US" sz="4400" i="0" dirty="0">
                <a:solidFill>
                  <a:schemeClr val="accent2"/>
                </a:solidFill>
                <a:effectLst/>
                <a:latin typeface="Bahnschrift" panose="020B0502040204020203" pitchFamily="34" charset="0"/>
              </a:rPr>
              <a:t>Teaching + Donation @</a:t>
            </a:r>
            <a:br>
              <a:rPr lang="en-US" sz="4400" i="0" dirty="0">
                <a:solidFill>
                  <a:schemeClr val="accent2"/>
                </a:solidFill>
                <a:effectLst/>
                <a:latin typeface="Bahnschrift" panose="020B0502040204020203" pitchFamily="34" charset="0"/>
              </a:rPr>
            </a:br>
            <a:r>
              <a:rPr lang="en-US" sz="4400" b="1" i="0" dirty="0">
                <a:solidFill>
                  <a:schemeClr val="accent2"/>
                </a:solidFill>
                <a:effectLst/>
                <a:latin typeface="Bahnschrift" panose="020B0502040204020203" pitchFamily="34" charset="0"/>
              </a:rPr>
              <a:t>Mashal Model School</a:t>
            </a:r>
            <a:endParaRPr lang="x-none" sz="4400" dirty="0">
              <a:solidFill>
                <a:schemeClr val="accent2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9ECE7FB8-CC2E-7A4C-E8A5-3E1313AE8C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8F333FA5-0C17-E654-FE08-BC62B6A677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82247" y="53849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K"/>
          </a:p>
        </p:txBody>
      </p:sp>
      <p:pic>
        <p:nvPicPr>
          <p:cNvPr id="4" name="Picture 6" descr="The Mashal School – The Mashal School">
            <a:extLst>
              <a:ext uri="{FF2B5EF4-FFF2-40B4-BE49-F238E27FC236}">
                <a16:creationId xmlns:a16="http://schemas.microsoft.com/office/drawing/2014/main" id="{B698FFD0-E77D-E9AC-919D-3323C9075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732" y="542021"/>
            <a:ext cx="3914293" cy="21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8B415-2DDF-4F11-BCCA-181295672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04" y="2884172"/>
            <a:ext cx="5273397" cy="3431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3182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FCF7-2C2F-D796-107C-D6A6DB4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618487"/>
            <a:ext cx="11111696" cy="1151158"/>
          </a:xfrm>
        </p:spPr>
        <p:txBody>
          <a:bodyPr/>
          <a:lstStyle/>
          <a:p>
            <a:pPr algn="ctr"/>
            <a:r>
              <a:rPr lang="en-US" dirty="0"/>
              <a:t>Work Division Pre-execution</a:t>
            </a:r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1DAA-1DDD-EF9D-88D2-6E796972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10</a:t>
            </a:fld>
            <a:endParaRPr lang="x-none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8AB7BD6B-447B-236D-8655-4566593DE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179383"/>
              </p:ext>
            </p:extLst>
          </p:nvPr>
        </p:nvGraphicFramePr>
        <p:xfrm>
          <a:off x="540151" y="1886480"/>
          <a:ext cx="11111697" cy="35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703899">
                  <a:extLst>
                    <a:ext uri="{9D8B030D-6E8A-4147-A177-3AD203B41FA5}">
                      <a16:colId xmlns:a16="http://schemas.microsoft.com/office/drawing/2014/main" val="1159579566"/>
                    </a:ext>
                  </a:extLst>
                </a:gridCol>
                <a:gridCol w="5697774">
                  <a:extLst>
                    <a:ext uri="{9D8B030D-6E8A-4147-A177-3AD203B41FA5}">
                      <a16:colId xmlns:a16="http://schemas.microsoft.com/office/drawing/2014/main" val="4268334178"/>
                    </a:ext>
                  </a:extLst>
                </a:gridCol>
                <a:gridCol w="1710024">
                  <a:extLst>
                    <a:ext uri="{9D8B030D-6E8A-4147-A177-3AD203B41FA5}">
                      <a16:colId xmlns:a16="http://schemas.microsoft.com/office/drawing/2014/main" val="1144504775"/>
                    </a:ext>
                  </a:extLst>
                </a:gridCol>
              </a:tblGrid>
              <a:tr h="4207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Hours / person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581016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Muhammad Hassan Ghazali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ahnschrift" panose="020B0502040204020203" pitchFamily="34" charset="0"/>
                        </a:rPr>
                        <a:t>Taught Students on May 11</a:t>
                      </a:r>
                    </a:p>
                    <a:p>
                      <a:pPr algn="ctr"/>
                      <a:r>
                        <a:rPr lang="en-US" sz="2000" b="1" dirty="0">
                          <a:latin typeface="Bahnschrift" panose="020B0502040204020203" pitchFamily="34" charset="0"/>
                        </a:rPr>
                        <a:t>Acquired and delivered books &amp; tarpaulin on May 14 &amp; May 15</a:t>
                      </a:r>
                    </a:p>
                    <a:p>
                      <a:pPr algn="ctr"/>
                      <a:r>
                        <a:rPr lang="en-US" sz="2000" b="1" dirty="0">
                          <a:latin typeface="Bahnschrift" panose="020B0502040204020203" pitchFamily="34" charset="0"/>
                        </a:rPr>
                        <a:t>Fundraised PKR 75K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5+7+25</a:t>
                      </a:r>
                    </a:p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= 37 hrs.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023403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Muhammad Ali Farooq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PK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5721791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Muhammad Bilal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0755471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Muhammad Umer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Bahnschrift" panose="020B0502040204020203" pitchFamily="34" charset="0"/>
                        </a:rPr>
                        <a:t>Taught Students on May 11 &amp; May 13</a:t>
                      </a:r>
                    </a:p>
                    <a:p>
                      <a:pPr algn="ctr"/>
                      <a:r>
                        <a:rPr lang="en-US" sz="2000" b="1" dirty="0">
                          <a:latin typeface="Bahnschrift" panose="020B0502040204020203" pitchFamily="34" charset="0"/>
                        </a:rPr>
                        <a:t>Fundraised PKR 75K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5+5+25</a:t>
                      </a:r>
                    </a:p>
                    <a:p>
                      <a:pPr algn="ctr"/>
                      <a:r>
                        <a:rPr lang="en-US" sz="2000" dirty="0">
                          <a:latin typeface="Bahnschrift" panose="020B0502040204020203" pitchFamily="34" charset="0"/>
                        </a:rPr>
                        <a:t>= 35 hrs.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85401804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Hassan Rizwan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5209445"/>
                  </a:ext>
                </a:extLst>
              </a:tr>
              <a:tr h="4207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Muhammad Ahmed</a:t>
                      </a:r>
                      <a:b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</a:br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Mohsin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sz="2000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4943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767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E16-411D-A8E9-510B-46285E0F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501651"/>
            <a:ext cx="11111696" cy="11511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Relevant Areas Covered</a:t>
            </a:r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5697E-94C2-DD6A-2EAB-38E162B4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11</a:t>
            </a:fld>
            <a:endParaRPr lang="x-non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A15E624-6344-F223-57E0-603103C707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07991131"/>
                  </p:ext>
                </p:extLst>
              </p:nvPr>
            </p:nvGraphicFramePr>
            <p:xfrm>
              <a:off x="540152" y="1783080"/>
              <a:ext cx="11111696" cy="39014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703899">
                      <a:extLst>
                        <a:ext uri="{9D8B030D-6E8A-4147-A177-3AD203B41FA5}">
                          <a16:colId xmlns:a16="http://schemas.microsoft.com/office/drawing/2014/main" val="1678633171"/>
                        </a:ext>
                      </a:extLst>
                    </a:gridCol>
                    <a:gridCol w="2429125">
                      <a:extLst>
                        <a:ext uri="{9D8B030D-6E8A-4147-A177-3AD203B41FA5}">
                          <a16:colId xmlns:a16="http://schemas.microsoft.com/office/drawing/2014/main" val="433258338"/>
                        </a:ext>
                      </a:extLst>
                    </a:gridCol>
                    <a:gridCol w="4978672">
                      <a:extLst>
                        <a:ext uri="{9D8B030D-6E8A-4147-A177-3AD203B41FA5}">
                          <a16:colId xmlns:a16="http://schemas.microsoft.com/office/drawing/2014/main" val="2313796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Relevant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No. of 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Team Members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5060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Leadership &amp; Social Skills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36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± </m:t>
                              </m:r>
                            </m:oMath>
                          </a14:m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Muhammad Ahmed Mohsin, Hassan Rizwan, Muhammad Ali Farooq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6824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Basic Human Values,</a:t>
                          </a:r>
                          <a:b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</a:br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Human Rights &amp; Religious Moderation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36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Muhammad Umer, Muhammad Bilal, Muhammad Hassaan Ghazali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7859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Education for Empowerment 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36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Hassan Rizwan, Muhammad Hassan Ghazali, Bilal, Umer, Ahmed Mohsin, Ali Farooq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14363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Social Well-Being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Disaster Relief &amp; Response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3A15E624-6344-F223-57E0-603103C707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07991131"/>
                  </p:ext>
                </p:extLst>
              </p:nvPr>
            </p:nvGraphicFramePr>
            <p:xfrm>
              <a:off x="540152" y="1783080"/>
              <a:ext cx="11111696" cy="3901440"/>
            </p:xfrm>
            <a:graphic>
              <a:graphicData uri="http://schemas.openxmlformats.org/drawingml/2006/table">
                <a:tbl>
                  <a:tblPr firstRow="1" bandRow="1">
                    <a:tableStyleId>{7E9639D4-E3E2-4D34-9284-5A2195B3D0D7}</a:tableStyleId>
                  </a:tblPr>
                  <a:tblGrid>
                    <a:gridCol w="3703899">
                      <a:extLst>
                        <a:ext uri="{9D8B030D-6E8A-4147-A177-3AD203B41FA5}">
                          <a16:colId xmlns:a16="http://schemas.microsoft.com/office/drawing/2014/main" val="1678633171"/>
                        </a:ext>
                      </a:extLst>
                    </a:gridCol>
                    <a:gridCol w="2429125">
                      <a:extLst>
                        <a:ext uri="{9D8B030D-6E8A-4147-A177-3AD203B41FA5}">
                          <a16:colId xmlns:a16="http://schemas.microsoft.com/office/drawing/2014/main" val="433258338"/>
                        </a:ext>
                      </a:extLst>
                    </a:gridCol>
                    <a:gridCol w="4978672">
                      <a:extLst>
                        <a:ext uri="{9D8B030D-6E8A-4147-A177-3AD203B41FA5}">
                          <a16:colId xmlns:a16="http://schemas.microsoft.com/office/drawing/2014/main" val="23137966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Relevant Area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No. of Hours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Team Members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5060999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Leadership &amp; Social Skills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>
                        <a:blipFill>
                          <a:blip r:embed="rId2"/>
                          <a:stretch>
                            <a:fillRect l="-152381" t="-60870" r="-205013" b="-4156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Muhammad Ahmed Mohsin, Hassan Rizwan, Muhammad Ali Farooq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68243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Basic Human Values,</a:t>
                          </a:r>
                          <a:b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</a:br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Human Rights &amp; Religious Moderation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>
                        <a:blipFill>
                          <a:blip r:embed="rId2"/>
                          <a:stretch>
                            <a:fillRect l="-152381" t="-111446" r="-205013" b="-187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Muhammad Umer, Muhammad Bilal, Muhammad Hassaan Ghazali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2785926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Education for Empowerment 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001"/>
                        </a:p>
                      </a:txBody>
                      <a:tcPr>
                        <a:blipFill>
                          <a:blip r:embed="rId2"/>
                          <a:stretch>
                            <a:fillRect l="-152381" t="-212727" r="-205013" b="-8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Hassan Rizwan, Muhammad Hassan Ghazali, Bilal, Umer, Ahmed Mohsin, Ali Farooq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14363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Social Well-Being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u="none" strike="noStrike" kern="1200" dirty="0">
                              <a:solidFill>
                                <a:schemeClr val="bg1"/>
                              </a:solidFill>
                              <a:effectLst/>
                              <a:latin typeface="Bahnschrift" panose="020B0502040204020203" pitchFamily="34" charset="0"/>
                            </a:rPr>
                            <a:t>Disaster Relief &amp; Response</a:t>
                          </a:r>
                          <a:endParaRPr lang="en-US" sz="2000" b="1" i="0" u="none" strike="noStrike" kern="1200" dirty="0">
                            <a:solidFill>
                              <a:schemeClr val="bg1"/>
                            </a:solidFill>
                            <a:effectLst/>
                            <a:latin typeface="Bahnschrift" panose="020B0502040204020203" pitchFamily="34" charset="0"/>
                            <a:ea typeface="+mn-ea"/>
                            <a:cs typeface="+mn-cs"/>
                          </a:endParaRPr>
                        </a:p>
                      </a:txBody>
                      <a:tcPr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Bahnschrift" panose="020B0502040204020203" pitchFamily="34" charset="0"/>
                            </a:rPr>
                            <a:t>N/A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3083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D67F2-AD46-8292-FD64-513D7925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902"/>
            <a:ext cx="9144000" cy="5550195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accent2"/>
                </a:solidFill>
              </a:rPr>
              <a:t>Finance</a:t>
            </a:r>
            <a:r>
              <a:rPr lang="en-US" sz="6600" dirty="0"/>
              <a:t> Balance Sheet</a:t>
            </a:r>
            <a:br>
              <a:rPr lang="en-US" sz="6600" dirty="0"/>
            </a:br>
            <a:r>
              <a:rPr lang="en-US" sz="6600" dirty="0"/>
              <a:t>&amp;</a:t>
            </a:r>
            <a:br>
              <a:rPr lang="en-US" sz="6600" dirty="0"/>
            </a:br>
            <a:r>
              <a:rPr lang="en-US" sz="6600" dirty="0">
                <a:solidFill>
                  <a:schemeClr val="accent2"/>
                </a:solidFill>
              </a:rPr>
              <a:t>Cost</a:t>
            </a:r>
            <a:r>
              <a:rPr lang="en-US" sz="6600" dirty="0"/>
              <a:t> Analysis</a:t>
            </a:r>
            <a:endParaRPr lang="en-001" sz="138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2D3C-B3FD-E3E9-B924-65B9F9D868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64625" y="6356350"/>
            <a:ext cx="3127375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12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821930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707422-7297-87C2-B6EA-6DF68491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13</a:t>
            </a:fld>
            <a:endParaRPr lang="x-none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3BFC5FBB-02DF-996D-1A02-9DBFB82457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658100"/>
              </p:ext>
            </p:extLst>
          </p:nvPr>
        </p:nvGraphicFramePr>
        <p:xfrm>
          <a:off x="881974" y="1263752"/>
          <a:ext cx="10428051" cy="212171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17132">
                  <a:extLst>
                    <a:ext uri="{9D8B030D-6E8A-4147-A177-3AD203B41FA5}">
                      <a16:colId xmlns:a16="http://schemas.microsoft.com/office/drawing/2014/main" val="4080416620"/>
                    </a:ext>
                  </a:extLst>
                </a:gridCol>
                <a:gridCol w="3634902">
                  <a:extLst>
                    <a:ext uri="{9D8B030D-6E8A-4147-A177-3AD203B41FA5}">
                      <a16:colId xmlns:a16="http://schemas.microsoft.com/office/drawing/2014/main" val="2045967206"/>
                    </a:ext>
                  </a:extLst>
                </a:gridCol>
                <a:gridCol w="3476017">
                  <a:extLst>
                    <a:ext uri="{9D8B030D-6E8A-4147-A177-3AD203B41FA5}">
                      <a16:colId xmlns:a16="http://schemas.microsoft.com/office/drawing/2014/main" val="3212259845"/>
                    </a:ext>
                  </a:extLst>
                </a:gridCol>
              </a:tblGrid>
              <a:tr h="424342">
                <a:tc>
                  <a:txBody>
                    <a:bodyPr/>
                    <a:lstStyle/>
                    <a:p>
                      <a:endParaRPr lang="en-PK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" panose="020B0502040204020203" pitchFamily="34" charset="0"/>
                        </a:rPr>
                        <a:t>Amount (group) in PKR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" panose="020B0502040204020203" pitchFamily="34" charset="0"/>
                        </a:rPr>
                        <a:t>Amount (per person) in PKR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318534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Fundraising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151,000/-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25,300/-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947989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Notebooks purchased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92,000/-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15,300/-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70568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Textbooks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27,000/-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4,500/-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63820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Tarpaulin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32,000/-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5,300/-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541246"/>
                  </a:ext>
                </a:extLst>
              </a:tr>
            </a:tbl>
          </a:graphicData>
        </a:graphic>
      </p:graphicFrame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7E5B5735-3ED9-92DB-4415-5FF49CD163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663408"/>
              </p:ext>
            </p:extLst>
          </p:nvPr>
        </p:nvGraphicFramePr>
        <p:xfrm>
          <a:off x="881974" y="4448652"/>
          <a:ext cx="10428051" cy="12144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17132">
                  <a:extLst>
                    <a:ext uri="{9D8B030D-6E8A-4147-A177-3AD203B41FA5}">
                      <a16:colId xmlns:a16="http://schemas.microsoft.com/office/drawing/2014/main" val="4080416620"/>
                    </a:ext>
                  </a:extLst>
                </a:gridCol>
                <a:gridCol w="3634902">
                  <a:extLst>
                    <a:ext uri="{9D8B030D-6E8A-4147-A177-3AD203B41FA5}">
                      <a16:colId xmlns:a16="http://schemas.microsoft.com/office/drawing/2014/main" val="2045967206"/>
                    </a:ext>
                  </a:extLst>
                </a:gridCol>
                <a:gridCol w="3476017">
                  <a:extLst>
                    <a:ext uri="{9D8B030D-6E8A-4147-A177-3AD203B41FA5}">
                      <a16:colId xmlns:a16="http://schemas.microsoft.com/office/drawing/2014/main" val="3212259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PK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" panose="020B0502040204020203" pitchFamily="34" charset="0"/>
                        </a:rPr>
                        <a:t>Amount (group) in PKR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ahnschrift" panose="020B0502040204020203" pitchFamily="34" charset="0"/>
                        </a:rPr>
                        <a:t>Amount (per person) in PKR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318534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Textbooks English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13,000/-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2,166/-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770568"/>
                  </a:ext>
                </a:extLst>
              </a:tr>
              <a:tr h="42434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Bahnschrift" panose="020B0502040204020203" pitchFamily="34" charset="0"/>
                        </a:rPr>
                        <a:t>Notebooks (Eng/Urdu/Math)</a:t>
                      </a:r>
                      <a:endParaRPr lang="en-PK" b="1" dirty="0">
                        <a:solidFill>
                          <a:schemeClr val="bg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92,000/-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15,300/-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6382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F2DD532-9B87-4D66-42F1-D1490825433B}"/>
              </a:ext>
            </a:extLst>
          </p:cNvPr>
          <p:cNvSpPr txBox="1"/>
          <p:nvPr/>
        </p:nvSpPr>
        <p:spPr>
          <a:xfrm>
            <a:off x="881973" y="3969295"/>
            <a:ext cx="10428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Books Breakdown</a:t>
            </a:r>
            <a:endParaRPr lang="en-PK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91EA8-64D9-C4FA-881B-32AAFB253C25}"/>
              </a:ext>
            </a:extLst>
          </p:cNvPr>
          <p:cNvSpPr txBox="1"/>
          <p:nvPr/>
        </p:nvSpPr>
        <p:spPr>
          <a:xfrm>
            <a:off x="881975" y="771662"/>
            <a:ext cx="104280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Total Funds and Spending</a:t>
            </a:r>
            <a:endParaRPr lang="en-PK" sz="2400" b="1" dirty="0"/>
          </a:p>
        </p:txBody>
      </p:sp>
    </p:spTree>
    <p:extLst>
      <p:ext uri="{BB962C8B-B14F-4D97-AF65-F5344CB8AC3E}">
        <p14:creationId xmlns:p14="http://schemas.microsoft.com/office/powerpoint/2010/main" val="353038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D67F2-AD46-8292-FD64-513D7925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902"/>
            <a:ext cx="9144000" cy="5550195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Proof of Items Purchased</a:t>
            </a:r>
            <a:br>
              <a:rPr lang="en-US" sz="8000" dirty="0"/>
            </a:br>
            <a:r>
              <a:rPr lang="en-US" sz="8000" dirty="0"/>
              <a:t>(</a:t>
            </a:r>
            <a:r>
              <a:rPr lang="en-US" sz="6600" dirty="0"/>
              <a:t>Receipts and Pictures) </a:t>
            </a:r>
            <a:endParaRPr lang="en-001" sz="80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2D3C-B3FD-E3E9-B924-65B9F9D868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64625" y="6356350"/>
            <a:ext cx="3127375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14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8159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FFC4A6-8DF3-DCD9-E28B-A8A20F87D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243" y="129593"/>
            <a:ext cx="3134162" cy="3419952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04D3AA8-A2B2-75C8-DD89-22915B2C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40" y="129593"/>
            <a:ext cx="5487340" cy="6572947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20" name="Picture 19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2810FBEB-E31C-C2BB-92A8-EFE141EA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405" y="2902126"/>
            <a:ext cx="2851055" cy="3800414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106CA7-5598-CF2B-977A-F891D9195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3243" y="3549545"/>
            <a:ext cx="3134162" cy="3157368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C348183-D9EE-A1A9-C9B3-AF06A3409D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057405" y="132080"/>
            <a:ext cx="2851054" cy="2765673"/>
          </a:xfrm>
          <a:prstGeom prst="rect">
            <a:avLst/>
          </a:prstGeom>
          <a:ln w="38100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53229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BB624F-BF77-4AE1-B71D-2D681D473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person standing next to a car with a trunk full of boxes&#10;&#10;Description automatically generated">
            <a:extLst>
              <a:ext uri="{FF2B5EF4-FFF2-40B4-BE49-F238E27FC236}">
                <a16:creationId xmlns:a16="http://schemas.microsoft.com/office/drawing/2014/main" id="{6161BBB2-772F-A35B-F9C0-877EDB0D1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57" r="1" b="33102"/>
          <a:stretch/>
        </p:blipFill>
        <p:spPr>
          <a:xfrm>
            <a:off x="172720" y="184925"/>
            <a:ext cx="7166856" cy="65365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 descr="A group of people looking at stacks of paper&#10;&#10;Description automatically generated">
            <a:extLst>
              <a:ext uri="{FF2B5EF4-FFF2-40B4-BE49-F238E27FC236}">
                <a16:creationId xmlns:a16="http://schemas.microsoft.com/office/drawing/2014/main" id="{A21635DF-21B7-F0D4-DA5D-1358A4C00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720"/>
          <a:stretch/>
        </p:blipFill>
        <p:spPr>
          <a:xfrm rot="16200000">
            <a:off x="8141064" y="-480711"/>
            <a:ext cx="3200687" cy="445414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 descr="A car with a bunch of papers&#10;&#10;Description automatically generated">
            <a:extLst>
              <a:ext uri="{FF2B5EF4-FFF2-40B4-BE49-F238E27FC236}">
                <a16:creationId xmlns:a16="http://schemas.microsoft.com/office/drawing/2014/main" id="{1A268F04-DEA3-88BA-8CBD-D86CFD6A0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720"/>
          <a:stretch/>
        </p:blipFill>
        <p:spPr>
          <a:xfrm rot="16200000">
            <a:off x="8151558" y="2882708"/>
            <a:ext cx="3210179" cy="446735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AF387-21E8-D7CF-600A-8B8FFE8F0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2274" y="6356350"/>
            <a:ext cx="58152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29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D67F2-AD46-8292-FD64-513D7925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902"/>
            <a:ext cx="9144000" cy="5550195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accent2"/>
                </a:solidFill>
              </a:rPr>
              <a:t>Proof of Presence</a:t>
            </a:r>
            <a:br>
              <a:rPr lang="en-US" sz="8000" dirty="0"/>
            </a:br>
            <a:r>
              <a:rPr lang="en-US" sz="8000" dirty="0"/>
              <a:t>(</a:t>
            </a:r>
            <a:r>
              <a:rPr lang="en-US" sz="6600" dirty="0"/>
              <a:t>Pictures and Video Clips) </a:t>
            </a:r>
            <a:endParaRPr lang="en-001" sz="80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2D3C-B3FD-E3E9-B924-65B9F9D868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64625" y="6356350"/>
            <a:ext cx="3127375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17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8362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group of people standing around a group of children&#10;&#10;Description automatically generated">
            <a:extLst>
              <a:ext uri="{FF2B5EF4-FFF2-40B4-BE49-F238E27FC236}">
                <a16:creationId xmlns:a16="http://schemas.microsoft.com/office/drawing/2014/main" id="{B63EFDD7-8EEA-69E4-7608-0913C42F1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r="18792"/>
          <a:stretch/>
        </p:blipFill>
        <p:spPr>
          <a:xfrm>
            <a:off x="191086" y="171715"/>
            <a:ext cx="5813197" cy="65145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ACDD2381-98A8-5616-4CBC-F91675053A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 r="2" b="47066"/>
          <a:stretch/>
        </p:blipFill>
        <p:spPr>
          <a:xfrm>
            <a:off x="6196929" y="171716"/>
            <a:ext cx="5803986" cy="317142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 descr="A person standing in front of a whiteboard in a classroom&#10;&#10;Description automatically generated">
            <a:extLst>
              <a:ext uri="{FF2B5EF4-FFF2-40B4-BE49-F238E27FC236}">
                <a16:creationId xmlns:a16="http://schemas.microsoft.com/office/drawing/2014/main" id="{66AFAFCA-2B49-8C6E-906A-CAE5EAAB7A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17902" r="-159" b="17902"/>
          <a:stretch/>
        </p:blipFill>
        <p:spPr>
          <a:xfrm>
            <a:off x="6196929" y="3514856"/>
            <a:ext cx="5786386" cy="3171422"/>
          </a:xfrm>
          <a:prstGeom prst="rect">
            <a:avLst/>
          </a:prstGeom>
          <a:ln w="38100">
            <a:solidFill>
              <a:srgbClr val="1B2E2A"/>
            </a:solidFill>
          </a:ln>
        </p:spPr>
      </p:pic>
    </p:spTree>
    <p:extLst>
      <p:ext uri="{BB962C8B-B14F-4D97-AF65-F5344CB8AC3E}">
        <p14:creationId xmlns:p14="http://schemas.microsoft.com/office/powerpoint/2010/main" val="3505683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FD94EF10-E617-2691-6823-0C6F5B4137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233" r="1" b="20167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5D193B-616E-EA58-E627-0282136B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x-non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x-non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88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E0DE5-937F-D3F8-6115-DB0D0C875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Group Members</a:t>
            </a:r>
            <a:endParaRPr lang="en-001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0E964-13DD-E8F1-0C7B-95CB9EF1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4000" dirty="0">
                <a:solidFill>
                  <a:srgbClr val="ED7D31"/>
                </a:solidFill>
              </a:rPr>
              <a:t>Muhammad Hassaan Ghazali </a:t>
            </a:r>
            <a:r>
              <a:rPr lang="en-US" sz="4000" b="1" dirty="0">
                <a:solidFill>
                  <a:srgbClr val="ED7D31"/>
                </a:solidFill>
              </a:rPr>
              <a:t>(Group Lead)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Hassan Rizwan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Muhammad Bilal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Muhammad Umer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Muhammad Ahmed Mohsin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4000" dirty="0"/>
              <a:t>Muhammad Ali Farooq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A4DD2-D33B-E726-62C9-F6523565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39269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erson writing on a whiteboard&#10;&#10;Description automatically generated">
            <a:extLst>
              <a:ext uri="{FF2B5EF4-FFF2-40B4-BE49-F238E27FC236}">
                <a16:creationId xmlns:a16="http://schemas.microsoft.com/office/drawing/2014/main" id="{E92673B0-CD9F-232B-A947-F836E0484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8" r="1" b="1727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428114-62BC-C814-B16E-053ED2FD7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2162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x-non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x-non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8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group of men standing in a room&#10;&#10;Description automatically generated">
            <a:extLst>
              <a:ext uri="{FF2B5EF4-FFF2-40B4-BE49-F238E27FC236}">
                <a16:creationId xmlns:a16="http://schemas.microsoft.com/office/drawing/2014/main" id="{CFE3821D-D669-09D7-F3E0-E59B6E2A71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3" r="1" b="7126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CE2641-3110-1118-912C-42F5A038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x-none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x-non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1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 descr="A group of men walking up stairs&#10;&#10;Description automatically generated">
            <a:extLst>
              <a:ext uri="{FF2B5EF4-FFF2-40B4-BE49-F238E27FC236}">
                <a16:creationId xmlns:a16="http://schemas.microsoft.com/office/drawing/2014/main" id="{119C327E-AE89-A879-3F02-8495B9247A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61" b="-3"/>
          <a:stretch/>
        </p:blipFill>
        <p:spPr>
          <a:xfrm>
            <a:off x="192528" y="171716"/>
            <a:ext cx="3793268" cy="65145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Picture 2" descr="A group of people standing around a group of children&#10;&#10;Description automatically generated">
            <a:extLst>
              <a:ext uri="{FF2B5EF4-FFF2-40B4-BE49-F238E27FC236}">
                <a16:creationId xmlns:a16="http://schemas.microsoft.com/office/drawing/2014/main" id="{B7553179-34CB-0EBC-E9F4-16DD79FA90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30" r="36457" b="-1"/>
          <a:stretch/>
        </p:blipFill>
        <p:spPr>
          <a:xfrm>
            <a:off x="4184538" y="171716"/>
            <a:ext cx="3822924" cy="65145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A group of people standing around a book&#10;&#10;Description automatically generated">
            <a:extLst>
              <a:ext uri="{FF2B5EF4-FFF2-40B4-BE49-F238E27FC236}">
                <a16:creationId xmlns:a16="http://schemas.microsoft.com/office/drawing/2014/main" id="{E438E7CD-406C-B36F-4B00-74DF8F584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2" r="26421" b="-1"/>
          <a:stretch/>
        </p:blipFill>
        <p:spPr>
          <a:xfrm>
            <a:off x="8188032" y="171716"/>
            <a:ext cx="3799007" cy="65145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460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D67F2-AD46-8292-FD64-513D7925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902"/>
            <a:ext cx="9144000" cy="5550195"/>
          </a:xfrm>
        </p:spPr>
        <p:txBody>
          <a:bodyPr anchor="ctr">
            <a:normAutofit/>
          </a:bodyPr>
          <a:lstStyle/>
          <a:p>
            <a:r>
              <a:rPr lang="en-US" sz="8000" dirty="0"/>
              <a:t>A Paragraph</a:t>
            </a:r>
            <a:br>
              <a:rPr lang="en-US" sz="8000" dirty="0"/>
            </a:br>
            <a:r>
              <a:rPr lang="en-US" sz="8000" dirty="0"/>
              <a:t>of</a:t>
            </a:r>
            <a:br>
              <a:rPr lang="en-US" sz="8000" dirty="0"/>
            </a:br>
            <a:r>
              <a:rPr lang="en-US" sz="8000" dirty="0">
                <a:solidFill>
                  <a:schemeClr val="accent2"/>
                </a:solidFill>
              </a:rPr>
              <a:t>150-200 Words</a:t>
            </a:r>
            <a:endParaRPr lang="en-001" sz="8000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2D3C-B3FD-E3E9-B924-65B9F9D868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64625" y="6356350"/>
            <a:ext cx="3127375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23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008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C18A95-2C43-7156-C37E-235D150F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Visit to Mashal Model School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1CC9-0994-3316-46C7-029DDB494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dirty="0"/>
              <a:t>The project was carried out by </a:t>
            </a:r>
            <a:r>
              <a:rPr lang="en-US" dirty="0">
                <a:solidFill>
                  <a:schemeClr val="accent2"/>
                </a:solidFill>
              </a:rPr>
              <a:t>6 students of BEE12 </a:t>
            </a:r>
            <a:r>
              <a:rPr lang="en-US" dirty="0"/>
              <a:t>to teach young children and pass donation (books and tarpaulin) to the young children studying at Mashal Model School at Muslim Colony led by </a:t>
            </a:r>
            <a:r>
              <a:rPr lang="en-US" dirty="0" err="1">
                <a:solidFill>
                  <a:schemeClr val="accent2"/>
                </a:solidFill>
              </a:rPr>
              <a:t>Zeba</a:t>
            </a:r>
            <a:r>
              <a:rPr lang="en-US" dirty="0">
                <a:solidFill>
                  <a:schemeClr val="accent2"/>
                </a:solidFill>
              </a:rPr>
              <a:t> Husain</a:t>
            </a:r>
            <a:r>
              <a:rPr lang="en-US" dirty="0"/>
              <a:t>.</a:t>
            </a:r>
            <a:endParaRPr lang="en-US" dirty="0">
              <a:solidFill>
                <a:schemeClr val="accent2"/>
              </a:solidFill>
            </a:endParaRPr>
          </a:p>
          <a:p>
            <a:pPr marL="0" indent="0" algn="just">
              <a:buNone/>
            </a:pPr>
            <a:r>
              <a:rPr lang="en-US" dirty="0"/>
              <a:t>The old age home is located at </a:t>
            </a:r>
            <a:r>
              <a:rPr lang="en-US" dirty="0">
                <a:solidFill>
                  <a:schemeClr val="accent2"/>
                </a:solidFill>
              </a:rPr>
              <a:t>Muslim Colony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includes classes from 1 </a:t>
            </a:r>
            <a:r>
              <a:rPr lang="en-US" dirty="0" err="1">
                <a:solidFill>
                  <a:schemeClr val="accent2"/>
                </a:solidFill>
              </a:rPr>
              <a:t>upto</a:t>
            </a:r>
            <a:r>
              <a:rPr lang="en-US" dirty="0">
                <a:solidFill>
                  <a:schemeClr val="accent2"/>
                </a:solidFill>
              </a:rPr>
              <a:t> 8</a:t>
            </a:r>
            <a:r>
              <a:rPr lang="en-US" dirty="0"/>
              <a:t>. The young children were aged between 5 to 3 years. The first stage of the project was to collect funds to donate to the organization followed by acquisition of books, notebooks and tarpaulin.</a:t>
            </a:r>
          </a:p>
          <a:p>
            <a:pPr marL="0" indent="0" algn="just">
              <a:buNone/>
            </a:pPr>
            <a:r>
              <a:rPr lang="en-US" dirty="0"/>
              <a:t>Donations were collected until </a:t>
            </a:r>
            <a:r>
              <a:rPr lang="en-US" dirty="0">
                <a:solidFill>
                  <a:schemeClr val="accent2"/>
                </a:solidFill>
              </a:rPr>
              <a:t>May 11, 2024</a:t>
            </a:r>
            <a:r>
              <a:rPr lang="en-US" dirty="0"/>
              <a:t>, and the fundraised amount had been </a:t>
            </a:r>
            <a:r>
              <a:rPr lang="en-US" dirty="0">
                <a:solidFill>
                  <a:srgbClr val="ED7D31"/>
                </a:solidFill>
              </a:rPr>
              <a:t>PKR 151K</a:t>
            </a:r>
            <a:r>
              <a:rPr lang="en-US" dirty="0"/>
              <a:t>. We taught the children two days on </a:t>
            </a:r>
            <a:r>
              <a:rPr lang="en-US" dirty="0">
                <a:solidFill>
                  <a:srgbClr val="ED7D31"/>
                </a:solidFill>
              </a:rPr>
              <a:t>May 11 </a:t>
            </a:r>
            <a:r>
              <a:rPr lang="en-US" dirty="0"/>
              <a:t>and </a:t>
            </a:r>
            <a:r>
              <a:rPr lang="en-US" dirty="0">
                <a:solidFill>
                  <a:srgbClr val="ED7D31"/>
                </a:solidFill>
              </a:rPr>
              <a:t>May 13</a:t>
            </a:r>
            <a:r>
              <a:rPr lang="en-US" dirty="0"/>
              <a:t>. The purchased items were delivered to the school on </a:t>
            </a:r>
            <a:r>
              <a:rPr lang="en-US" dirty="0">
                <a:solidFill>
                  <a:srgbClr val="ED7D31"/>
                </a:solidFill>
              </a:rPr>
              <a:t>May 14 </a:t>
            </a:r>
            <a:r>
              <a:rPr lang="en-US" dirty="0"/>
              <a:t>and </a:t>
            </a:r>
            <a:r>
              <a:rPr lang="en-US" dirty="0">
                <a:solidFill>
                  <a:srgbClr val="ED7D31"/>
                </a:solidFill>
              </a:rPr>
              <a:t>May 15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The items were acquired from </a:t>
            </a:r>
            <a:r>
              <a:rPr lang="en-US" dirty="0">
                <a:solidFill>
                  <a:schemeClr val="accent2"/>
                </a:solidFill>
              </a:rPr>
              <a:t>Saddique Books, </a:t>
            </a:r>
            <a:r>
              <a:rPr lang="en-US" dirty="0" err="1"/>
              <a:t>Satco</a:t>
            </a:r>
            <a:r>
              <a:rPr lang="en-US" dirty="0"/>
              <a:t>, and </a:t>
            </a:r>
            <a:r>
              <a:rPr lang="en-US" dirty="0" err="1"/>
              <a:t>Jabib</a:t>
            </a:r>
            <a:r>
              <a:rPr lang="en-US" dirty="0"/>
              <a:t> </a:t>
            </a:r>
            <a:r>
              <a:rPr lang="en-US" dirty="0" err="1"/>
              <a:t>TarpalThe</a:t>
            </a:r>
            <a:r>
              <a:rPr lang="en-US" dirty="0"/>
              <a:t> textbooks required were English textbooks for classes 1 and 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544E7-4FD3-802E-D0E2-E3458963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04130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DED13-72E9-0323-B8CB-03FD7313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25</a:t>
            </a:fld>
            <a:endParaRPr lang="x-non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F01B6D-878B-4EF9-211C-21C16268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F6272-35ED-5909-C5F6-0E51DA333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40F42926-D77A-338B-459A-03AB961A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78AC9C-8085-F142-0E93-1CD6AA4BE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5D1B24A-A50F-CC58-FF0F-65E3158AC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9BADB476-BB39-3830-4C8A-88C6AFF38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B41E032-9206-55FC-1970-23F8217B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99741AEB-CE17-79CD-B6F5-DD2D5D30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9A6F91-5E59-90F2-9C09-4E0897182EF8}"/>
              </a:ext>
            </a:extLst>
          </p:cNvPr>
          <p:cNvSpPr txBox="1">
            <a:spLocks/>
          </p:cNvSpPr>
          <p:nvPr/>
        </p:nvSpPr>
        <p:spPr>
          <a:xfrm>
            <a:off x="2886764" y="2078292"/>
            <a:ext cx="6418471" cy="269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chemeClr val="bg1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D85E3586-5EDC-1669-67B9-9AC3E581F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3B20ED83-09DE-714E-D95A-2001501E0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4526A635-E164-A312-DE0C-7264A8C39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BBB45C-843A-9C9F-21B6-4991F6E25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B8ECA-C715-FEEE-8D9E-0770892A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330160-B6E3-BCD1-6536-D8D737DC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FC2947E7-07B5-ECE9-F151-61D4B95C1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BBD48A-3D6F-5AA9-CFFA-09A5C0E0C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C65E6A-5BC8-CA5D-423C-497B4616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5AC30-6A94-D646-937C-6954AAF9F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82BFB0-A780-8F73-7297-CA204C2CC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8FC57C-CDFF-A28A-997A-5F09C7923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912746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B983-1240-F63B-1902-B3AF1B0B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and Date of Visit</a:t>
            </a:r>
            <a:endParaRPr lang="en-00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181D8-13B6-168B-9185-FB323FB2D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040" y="1788058"/>
                <a:ext cx="7118233" cy="3614184"/>
              </a:xfrm>
            </p:spPr>
            <p:txBody>
              <a:bodyPr>
                <a:normAutofit lnSpcReduction="10000"/>
              </a:bodyPr>
              <a:lstStyle/>
              <a:p>
                <a:pPr marL="625475" indent="-342900"/>
                <a:r>
                  <a:rPr lang="en-GB" dirty="0"/>
                  <a:t>Venue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Mashal Model School</a:t>
                </a:r>
              </a:p>
              <a:p>
                <a:pPr marL="625475" indent="-342900"/>
                <a:r>
                  <a:rPr lang="en-GB" dirty="0"/>
                  <a:t>Address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Muslim Colony </a:t>
                </a:r>
                <a:r>
                  <a:rPr lang="en-GB" sz="2000" dirty="0"/>
                  <a:t>(Mohallah </a:t>
                </a:r>
                <a:r>
                  <a:rPr lang="en-GB" sz="2000" dirty="0" err="1"/>
                  <a:t>Aspalal</a:t>
                </a:r>
                <a:r>
                  <a:rPr lang="en-GB" sz="2000" dirty="0"/>
                  <a:t>, </a:t>
                </a:r>
                <a:r>
                  <a:rPr lang="en-GB" sz="2000" dirty="0" err="1"/>
                  <a:t>Noorpur</a:t>
                </a:r>
                <a:r>
                  <a:rPr lang="en-GB" sz="2000" dirty="0"/>
                  <a:t> Shahan, Bari Imam, Islamabad)</a:t>
                </a:r>
                <a:endParaRPr lang="en-GB" dirty="0"/>
              </a:p>
              <a:p>
                <a:pPr marL="625475" indent="-342900"/>
                <a:r>
                  <a:rPr lang="en-GB" dirty="0"/>
                  <a:t>Total travel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30mins</a:t>
                </a:r>
              </a:p>
              <a:p>
                <a:pPr marL="625475" indent="-342900"/>
                <a:r>
                  <a:rPr lang="en-GB" dirty="0"/>
                  <a:t>Visiting Dates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May 11, 13, 14, 15</a:t>
                </a:r>
              </a:p>
              <a:p>
                <a:pPr marL="625475" indent="-342900"/>
                <a:r>
                  <a:rPr lang="en-US" dirty="0"/>
                  <a:t>Teaching done</a:t>
                </a:r>
                <a:r>
                  <a:rPr lang="en-GB" dirty="0"/>
                  <a:t> from 10am to 1pm on May 11 &amp; 13 (~3 hours/day)</a:t>
                </a:r>
              </a:p>
              <a:p>
                <a:pPr marL="625475" indent="-342900"/>
                <a:r>
                  <a:rPr lang="en-GB" dirty="0"/>
                  <a:t>Delivered items on May 14 and 15 </a:t>
                </a:r>
              </a:p>
              <a:p>
                <a:pPr marL="625475" indent="-342900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7181D8-13B6-168B-9185-FB323FB2D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040" y="1788058"/>
                <a:ext cx="7118233" cy="3614184"/>
              </a:xfrm>
              <a:blipFill>
                <a:blip r:embed="rId2"/>
                <a:stretch>
                  <a:fillRect t="-4216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AA8D-CD19-5FB9-9F9D-0469817D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3</a:t>
            </a:fld>
            <a:endParaRPr lang="x-non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132A6-BA3D-1999-5CAA-511CA272980E}"/>
              </a:ext>
            </a:extLst>
          </p:cNvPr>
          <p:cNvSpPr txBox="1"/>
          <p:nvPr/>
        </p:nvSpPr>
        <p:spPr>
          <a:xfrm>
            <a:off x="432122" y="5402242"/>
            <a:ext cx="113937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39775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2"/>
                </a:solidFill>
                <a:latin typeface="Bahnschrift" panose="020B0502040204020203" pitchFamily="34" charset="0"/>
              </a:rPr>
              <a:t>Fundraised 151K</a:t>
            </a:r>
          </a:p>
          <a:p>
            <a:pPr marL="739775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accent2"/>
                </a:solidFill>
                <a:latin typeface="Bahnschrift" panose="020B0502040204020203" pitchFamily="34" charset="0"/>
              </a:rPr>
              <a:t>Purchased Books and Tarpaulin for the school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5F1166-E3DF-DD96-F5BF-9FE2D51A8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273" y="1579742"/>
            <a:ext cx="4206765" cy="4030817"/>
          </a:xfrm>
          <a:prstGeom prst="round2DiagRect">
            <a:avLst>
              <a:gd name="adj1" fmla="val 6081"/>
              <a:gd name="adj2" fmla="val 0"/>
            </a:avLst>
          </a:prstGeom>
          <a:ln w="38100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288938135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9D1FD2A-2BBA-4B7A-80E4-09314FE25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3B9973-0393-9CBA-2EF2-7C92EAA0B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32" t="11304" r="15025" b="-2"/>
          <a:stretch/>
        </p:blipFill>
        <p:spPr>
          <a:xfrm>
            <a:off x="172720" y="254644"/>
            <a:ext cx="7264400" cy="64306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23700-1CD1-655E-ECBB-0E0B28CF72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17" r="9691"/>
          <a:stretch/>
        </p:blipFill>
        <p:spPr>
          <a:xfrm>
            <a:off x="7601026" y="254643"/>
            <a:ext cx="4418254" cy="64306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2A1D0-7E47-352F-3067-98228C92C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5120" y="6320155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x-none" smtClean="0"/>
              <a:pPr>
                <a:spcAft>
                  <a:spcPts val="600"/>
                </a:spcAft>
              </a:pPr>
              <a:t>4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16346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3CE9-C9DB-E026-8C56-AC9ECEC6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11111696" cy="1478841"/>
          </a:xfrm>
        </p:spPr>
        <p:txBody>
          <a:bodyPr>
            <a:normAutofit fontScale="90000"/>
          </a:bodyPr>
          <a:lstStyle/>
          <a:p>
            <a:r>
              <a:rPr lang="en-US" dirty="0"/>
              <a:t>Aims and Objectives of the Project</a:t>
            </a:r>
            <a:br>
              <a:rPr lang="en-US" dirty="0"/>
            </a:br>
            <a:r>
              <a:rPr lang="en-US" dirty="0"/>
              <a:t>/ Relevance / Need of the Project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7D06-19E0-F138-1AA5-BAEE3B6A1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2023353"/>
            <a:ext cx="11111696" cy="433299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Objective: </a:t>
            </a:r>
            <a:r>
              <a:rPr lang="en-US" sz="2400" dirty="0"/>
              <a:t>Core project aim was to teach students hard sciences and Math for 2 days and donate books and tarpaulin to the school, which they desperately required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Need: </a:t>
            </a:r>
            <a:r>
              <a:rPr lang="en-US" sz="2400" dirty="0"/>
              <a:t>Mashal Model School teaches young children that otherwise worked on daily wages as mechanics, or hawkers. The school required funding to purchase </a:t>
            </a:r>
            <a:r>
              <a:rPr lang="en-US" sz="2400" b="1" dirty="0">
                <a:solidFill>
                  <a:srgbClr val="ED7D31"/>
                </a:solidFill>
              </a:rPr>
              <a:t>books</a:t>
            </a:r>
            <a:r>
              <a:rPr lang="en-US" sz="2400" dirty="0"/>
              <a:t>, and due to the extreme heat needed a </a:t>
            </a:r>
            <a:r>
              <a:rPr lang="en-US" sz="2400" b="1" dirty="0">
                <a:solidFill>
                  <a:srgbClr val="ED7D31"/>
                </a:solidFill>
              </a:rPr>
              <a:t>tarpaulin</a:t>
            </a:r>
            <a:endParaRPr lang="en-US" sz="2400" dirty="0"/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The children at the school need motivation and direction to persist on their educational journey and we can serve as </a:t>
            </a:r>
            <a:r>
              <a:rPr lang="en-US" sz="2400" b="1" dirty="0">
                <a:solidFill>
                  <a:srgbClr val="ED7D31"/>
                </a:solidFill>
              </a:rPr>
              <a:t>role models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</a:t>
            </a:r>
            <a:r>
              <a:rPr lang="en-US" sz="2400" b="1" dirty="0">
                <a:solidFill>
                  <a:srgbClr val="ED7D31"/>
                </a:solidFill>
              </a:rPr>
              <a:t>mentors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Studying from different teachers gives the students a </a:t>
            </a:r>
            <a:r>
              <a:rPr lang="en-US" sz="2400" b="1" dirty="0">
                <a:solidFill>
                  <a:srgbClr val="ED7D31"/>
                </a:solidFill>
              </a:rPr>
              <a:t>break from their routine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creates a playful environment which motivates students to </a:t>
            </a:r>
            <a:r>
              <a:rPr lang="en-US" sz="2400" b="1" dirty="0">
                <a:solidFill>
                  <a:srgbClr val="ED7D31"/>
                </a:solidFill>
              </a:rPr>
              <a:t>partake in class activities </a:t>
            </a: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regularly come to school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D104-B68B-679F-9C2D-4B8B75FD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5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6576220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5CEF-9F53-7872-1D38-A6465A6D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Audience</a:t>
            </a:r>
            <a:endParaRPr lang="x-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AD911-523B-70CD-083D-CA7B62A026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52" y="1624223"/>
                <a:ext cx="4615509" cy="4660679"/>
              </a:xfrm>
            </p:spPr>
            <p:txBody>
              <a:bodyPr anchor="ctr">
                <a:normAutofit fontScale="92500"/>
              </a:bodyPr>
              <a:lstStyle/>
              <a:p>
                <a:r>
                  <a:rPr lang="en-US" b="1" dirty="0">
                    <a:solidFill>
                      <a:srgbClr val="CC5D12"/>
                    </a:solidFill>
                  </a:rPr>
                  <a:t>Age Group</a:t>
                </a:r>
                <a:br>
                  <a:rPr lang="en-US" b="1" dirty="0"/>
                </a:br>
                <a:r>
                  <a:rPr lang="en-US" b="1" dirty="0"/>
                  <a:t>5 to 13</a:t>
                </a:r>
              </a:p>
              <a:p>
                <a:r>
                  <a:rPr lang="en-US" b="1" dirty="0">
                    <a:solidFill>
                      <a:srgbClr val="CC5D12"/>
                    </a:solidFill>
                  </a:rPr>
                  <a:t>Total Beneficiaries Present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b="1" dirty="0">
                    <a:solidFill>
                      <a:srgbClr val="CC5D12"/>
                    </a:solidFill>
                  </a:rPr>
                  <a:t> </a:t>
                </a:r>
                <a:r>
                  <a:rPr lang="en-US" dirty="0"/>
                  <a:t>Classes 6, 7, 8 taught (~30 students in each class)</a:t>
                </a:r>
              </a:p>
              <a:p>
                <a:r>
                  <a:rPr lang="en-US" b="1" dirty="0">
                    <a:solidFill>
                      <a:srgbClr val="CC5D12"/>
                    </a:solidFill>
                  </a:rPr>
                  <a:t>Gender</a:t>
                </a:r>
                <a:br>
                  <a:rPr lang="en-US" dirty="0"/>
                </a:br>
                <a:r>
                  <a:rPr lang="en-US" dirty="0"/>
                  <a:t>Male and female both</a:t>
                </a:r>
              </a:p>
              <a:p>
                <a:r>
                  <a:rPr lang="en-US" b="1" dirty="0">
                    <a:solidFill>
                      <a:srgbClr val="CC5D12"/>
                    </a:solidFill>
                  </a:rPr>
                  <a:t>Venues</a:t>
                </a:r>
                <a:br>
                  <a:rPr lang="en-US" dirty="0"/>
                </a:br>
                <a:r>
                  <a:rPr lang="en-US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Muslim Colony, </a:t>
                </a:r>
                <a:r>
                  <a:rPr lang="en-US" dirty="0" err="1">
                    <a:solidFill>
                      <a:schemeClr val="tx1"/>
                    </a:solidFill>
                  </a:rPr>
                  <a:t>Isb</a:t>
                </a:r>
                <a:r>
                  <a:rPr lang="en-US" dirty="0"/>
                  <a:t>.</a:t>
                </a:r>
                <a:endParaRPr lang="en-US" dirty="0">
                  <a:solidFill>
                    <a:srgbClr val="CC5D12"/>
                  </a:solidFill>
                </a:endParaRPr>
              </a:p>
              <a:p>
                <a:r>
                  <a:rPr lang="en-US" b="1" dirty="0">
                    <a:solidFill>
                      <a:srgbClr val="CC5D12"/>
                    </a:solidFill>
                  </a:rPr>
                  <a:t>Number of Visits</a:t>
                </a:r>
                <a:br>
                  <a:rPr lang="en-US" dirty="0"/>
                </a:br>
                <a:r>
                  <a:rPr lang="en-US" dirty="0"/>
                  <a:t>4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AD911-523B-70CD-083D-CA7B62A026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52" y="1624223"/>
                <a:ext cx="4615509" cy="4660679"/>
              </a:xfrm>
              <a:blipFill>
                <a:blip r:embed="rId2"/>
                <a:stretch>
                  <a:fillRect l="-2114" t="-523" r="-1057" b="-1830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4BFB-5B7B-4DC9-250D-7AFEE2EA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6</a:t>
            </a:fld>
            <a:endParaRPr lang="x-none" dirty="0"/>
          </a:p>
        </p:txBody>
      </p:sp>
      <p:pic>
        <p:nvPicPr>
          <p:cNvPr id="13" name="Picture 12" descr="A group of people sitting in chairs in front of a whiteboard&#10;&#10;Description automatically generated">
            <a:extLst>
              <a:ext uri="{FF2B5EF4-FFF2-40B4-BE49-F238E27FC236}">
                <a16:creationId xmlns:a16="http://schemas.microsoft.com/office/drawing/2014/main" id="{81325803-2305-C1B7-4281-7A7C203BD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75" y="1602465"/>
            <a:ext cx="6223603" cy="46677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105369390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3CE9-C9DB-E026-8C56-AC9ECEC6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2983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Letter of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Acknowledgement</a:t>
            </a:r>
            <a:endParaRPr lang="x-none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A7D06-19E0-F138-1AA5-BAEE3B6A14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0152" y="1875058"/>
                <a:ext cx="6347032" cy="4481292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C5D12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CC5D12"/>
                    </a:solidFill>
                  </a:rPr>
                  <a:t>Beneficiary 1</a:t>
                </a:r>
                <a:r>
                  <a:rPr lang="en-US" dirty="0"/>
                  <a:t> </a:t>
                </a:r>
                <a:r>
                  <a:rPr lang="en-US" b="1" dirty="0" err="1"/>
                  <a:t>Zeba</a:t>
                </a:r>
                <a:r>
                  <a:rPr lang="en-US" b="1" dirty="0"/>
                  <a:t> Husain</a:t>
                </a:r>
              </a:p>
              <a:p>
                <a:r>
                  <a:rPr lang="en-US" sz="2400" b="1" dirty="0"/>
                  <a:t>Designation: </a:t>
                </a:r>
                <a:r>
                  <a:rPr lang="en-US" sz="2400" dirty="0"/>
                  <a:t>Principal of Muslim Colony Branch</a:t>
                </a:r>
              </a:p>
              <a:p>
                <a:r>
                  <a:rPr lang="en-US" sz="2400" b="1" dirty="0"/>
                  <a:t>Contact No: </a:t>
                </a:r>
                <a:r>
                  <a:rPr lang="en-US" sz="2400" dirty="0"/>
                  <a:t>0300 5504641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C5D12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b="1" dirty="0">
                    <a:solidFill>
                      <a:srgbClr val="CC5D12"/>
                    </a:solidFill>
                  </a:rPr>
                  <a:t>Beneficiary 2</a:t>
                </a:r>
                <a:r>
                  <a:rPr lang="en-US" b="1" dirty="0"/>
                  <a:t> Sir Sarmad</a:t>
                </a:r>
                <a:endParaRPr lang="en-US" dirty="0"/>
              </a:p>
              <a:p>
                <a:r>
                  <a:rPr lang="en-US" sz="2400" b="1" dirty="0"/>
                  <a:t>Designation: </a:t>
                </a:r>
                <a:r>
                  <a:rPr lang="en-US" sz="2400" dirty="0"/>
                  <a:t>Senior Teacher @ Muslim Colony Branch</a:t>
                </a:r>
              </a:p>
              <a:p>
                <a:r>
                  <a:rPr lang="en-US" sz="2400" b="1" dirty="0"/>
                  <a:t>Contact No: </a:t>
                </a:r>
                <a:r>
                  <a:rPr lang="en-US" sz="2400" dirty="0"/>
                  <a:t>0333 5937417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AA7D06-19E0-F138-1AA5-BAEE3B6A14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0152" y="1875058"/>
                <a:ext cx="6347032" cy="4481292"/>
              </a:xfrm>
              <a:blipFill>
                <a:blip r:embed="rId2"/>
                <a:stretch>
                  <a:fillRect l="-1345"/>
                </a:stretch>
              </a:blipFill>
            </p:spPr>
            <p:txBody>
              <a:bodyPr/>
              <a:lstStyle/>
              <a:p>
                <a:r>
                  <a:rPr lang="en-P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D104-B68B-679F-9C2D-4B8B75FD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7</a:t>
            </a:fld>
            <a:endParaRPr lang="x-non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CAF1C-BD3C-0040-F5F5-10A9F1D865AD}"/>
              </a:ext>
            </a:extLst>
          </p:cNvPr>
          <p:cNvSpPr/>
          <p:nvPr/>
        </p:nvSpPr>
        <p:spPr>
          <a:xfrm>
            <a:off x="6628178" y="365126"/>
            <a:ext cx="5110480" cy="5897129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Bahnschrift" panose="020B0502040204020203" pitchFamily="34" charset="0"/>
              </a:rPr>
              <a:t>CERTIFICATE NOT RECEIVED YET</a:t>
            </a:r>
          </a:p>
          <a:p>
            <a:pPr algn="ctr"/>
            <a:endParaRPr lang="en-US" sz="2400" b="1" i="1" dirty="0">
              <a:latin typeface="Bahnschrift" panose="020B0502040204020203" pitchFamily="34" charset="0"/>
            </a:endParaRPr>
          </a:p>
          <a:p>
            <a:pPr algn="ctr"/>
            <a:r>
              <a:rPr lang="en-US" sz="2400" b="1" i="1" dirty="0">
                <a:latin typeface="Bahnschrift" panose="020B0502040204020203" pitchFamily="34" charset="0"/>
              </a:rPr>
              <a:t>WILL BE ADDED BEFORE </a:t>
            </a:r>
          </a:p>
          <a:p>
            <a:pPr algn="ctr"/>
            <a:r>
              <a:rPr lang="en-US" sz="2400" b="1" i="1" dirty="0">
                <a:latin typeface="Bahnschrift" panose="020B0502040204020203" pitchFamily="34" charset="0"/>
              </a:rPr>
              <a:t>PRESENTATION</a:t>
            </a:r>
            <a:endParaRPr lang="en-PK" sz="2400" b="1" i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69829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57D67F2-AD46-8292-FD64-513D7925C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3902"/>
            <a:ext cx="9144000" cy="5550195"/>
          </a:xfrm>
        </p:spPr>
        <p:txBody>
          <a:bodyPr anchor="ctr">
            <a:normAutofit/>
          </a:bodyPr>
          <a:lstStyle/>
          <a:p>
            <a:r>
              <a:rPr lang="en-US" sz="8800" dirty="0"/>
              <a:t>Work Division </a:t>
            </a:r>
            <a:br>
              <a:rPr lang="en-US" sz="8800" dirty="0"/>
            </a:br>
            <a:r>
              <a:rPr lang="en-US" sz="8800" dirty="0">
                <a:solidFill>
                  <a:srgbClr val="CC5D12"/>
                </a:solidFill>
              </a:rPr>
              <a:t>&amp;</a:t>
            </a:r>
            <a:br>
              <a:rPr lang="en-US" sz="8800" dirty="0"/>
            </a:br>
            <a:r>
              <a:rPr lang="en-US" sz="8800" dirty="0"/>
              <a:t>Tasks</a:t>
            </a:r>
            <a:endParaRPr lang="en-001" sz="8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12D3C-B3FD-E3E9-B924-65B9F9D868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64625" y="6356350"/>
            <a:ext cx="3127375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8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5257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2D64E-68BF-B02C-903E-CD827049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Pre-execution Meetings &amp; Tasks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10E91-F25C-F053-98C0-CA84E8593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5"/>
            <a:ext cx="11111696" cy="4632324"/>
          </a:xfrm>
        </p:spPr>
        <p:txBody>
          <a:bodyPr>
            <a:normAutofit fontScale="92500" lnSpcReduction="20000"/>
          </a:bodyPr>
          <a:lstStyle/>
          <a:p>
            <a:r>
              <a:rPr lang="en-US" sz="3000" b="1" dirty="0"/>
              <a:t>Date: </a:t>
            </a:r>
            <a:r>
              <a:rPr lang="en-US" sz="3000" dirty="0"/>
              <a:t>May 5, 2024</a:t>
            </a:r>
          </a:p>
          <a:p>
            <a:r>
              <a:rPr lang="en-US" sz="3000" b="1" dirty="0"/>
              <a:t>Place: </a:t>
            </a:r>
            <a:r>
              <a:rPr lang="en-US" sz="3000" dirty="0"/>
              <a:t>NUST &amp; Online</a:t>
            </a:r>
          </a:p>
          <a:p>
            <a:r>
              <a:rPr lang="en-US" sz="3000" dirty="0"/>
              <a:t>Division of group into Subgroups</a:t>
            </a:r>
          </a:p>
          <a:p>
            <a:pPr lvl="1"/>
            <a:r>
              <a:rPr lang="en-US" sz="2600" b="1" dirty="0"/>
              <a:t>Muhammad Umer, Hassan Rizwan &amp; Muhammad Ahmed Mohsin</a:t>
            </a:r>
            <a:r>
              <a:rPr lang="en-US" sz="2600" dirty="0"/>
              <a:t> to </a:t>
            </a:r>
            <a:r>
              <a:rPr lang="en-US" sz="2600" dirty="0">
                <a:solidFill>
                  <a:srgbClr val="ED7D31"/>
                </a:solidFill>
              </a:rPr>
              <a:t>teach students for 2 days and raise 75K in funds</a:t>
            </a:r>
          </a:p>
          <a:p>
            <a:pPr lvl="1"/>
            <a:r>
              <a:rPr lang="en-US" sz="2600" b="1" dirty="0"/>
              <a:t>{Muhammad} Hassan Ghazali, Bilal and Ali Farooq </a:t>
            </a:r>
            <a:r>
              <a:rPr lang="en-US" sz="2600" dirty="0"/>
              <a:t>to </a:t>
            </a:r>
            <a:r>
              <a:rPr lang="en-US" sz="2600" dirty="0">
                <a:solidFill>
                  <a:schemeClr val="accent2"/>
                </a:solidFill>
              </a:rPr>
              <a:t>raise 75K funds, acquire all items </a:t>
            </a:r>
            <a:r>
              <a:rPr lang="en-US" sz="2600" dirty="0"/>
              <a:t>(books and tarpaulin) </a:t>
            </a:r>
            <a:r>
              <a:rPr lang="en-US" sz="2600" dirty="0">
                <a:solidFill>
                  <a:schemeClr val="accent2"/>
                </a:solidFill>
              </a:rPr>
              <a:t>and deliver to school and teach students for 1 day</a:t>
            </a:r>
          </a:p>
          <a:p>
            <a:pPr marL="0" indent="0" algn="ctr">
              <a:buNone/>
            </a:pPr>
            <a:r>
              <a:rPr lang="en-US" b="1" dirty="0"/>
              <a:t>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Teach students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Collect funds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Acquire and deliver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E03C-D766-EB74-A2F8-F276BCC29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9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08335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759</TotalTime>
  <Words>871</Words>
  <Application>Microsoft Office PowerPoint</Application>
  <PresentationFormat>Widescreen</PresentationFormat>
  <Paragraphs>144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Bahnschrift</vt:lpstr>
      <vt:lpstr>Calibri</vt:lpstr>
      <vt:lpstr>Cambria Math</vt:lpstr>
      <vt:lpstr>Times New Roman</vt:lpstr>
      <vt:lpstr>Office Theme</vt:lpstr>
      <vt:lpstr>CSL-401 Project 2</vt:lpstr>
      <vt:lpstr>Group Members</vt:lpstr>
      <vt:lpstr>Venue and Date of Visit</vt:lpstr>
      <vt:lpstr>PowerPoint Presentation</vt:lpstr>
      <vt:lpstr>Aims and Objectives of the Project / Relevance / Need of the Project</vt:lpstr>
      <vt:lpstr>Target Audience</vt:lpstr>
      <vt:lpstr>Letter of  Acknowledgement</vt:lpstr>
      <vt:lpstr>Work Division  &amp; Tasks</vt:lpstr>
      <vt:lpstr>Pre-execution Meetings &amp; Tasks</vt:lpstr>
      <vt:lpstr>Work Division Pre-execution</vt:lpstr>
      <vt:lpstr>Relevant Areas Covered</vt:lpstr>
      <vt:lpstr>Finance Balance Sheet &amp; Cost Analysis</vt:lpstr>
      <vt:lpstr>PowerPoint Presentation</vt:lpstr>
      <vt:lpstr>Proof of Items Purchased (Receipts and Pictures) </vt:lpstr>
      <vt:lpstr>PowerPoint Presentation</vt:lpstr>
      <vt:lpstr>PowerPoint Presentation</vt:lpstr>
      <vt:lpstr>Proof of Presence (Pictures and Video Clips)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Paragraph of 150-200 Words</vt:lpstr>
      <vt:lpstr>Visit to Mashal Model School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Lahore Orange Line Metro Train System</dc:title>
  <dc:creator>Muhammad Umer</dc:creator>
  <cp:lastModifiedBy>Muhammad Umer</cp:lastModifiedBy>
  <cp:revision>268</cp:revision>
  <dcterms:created xsi:type="dcterms:W3CDTF">2023-12-17T11:57:26Z</dcterms:created>
  <dcterms:modified xsi:type="dcterms:W3CDTF">2024-05-14T18:02:28Z</dcterms:modified>
</cp:coreProperties>
</file>